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5" r:id="rId3"/>
    <p:sldId id="282" r:id="rId4"/>
    <p:sldId id="283" r:id="rId5"/>
    <p:sldId id="280" r:id="rId6"/>
    <p:sldId id="287" r:id="rId7"/>
    <p:sldId id="281" r:id="rId8"/>
    <p:sldId id="289" r:id="rId9"/>
    <p:sldId id="290" r:id="rId10"/>
    <p:sldId id="258" r:id="rId11"/>
    <p:sldId id="288" r:id="rId12"/>
    <p:sldId id="284" r:id="rId13"/>
    <p:sldId id="2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5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F9B38-5E4C-4D76-B824-EE1C05E9CF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75FA04-5361-4493-8028-0E3C050D18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C5C9E-6A06-46E8-A203-02A30FF92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3F46-81C3-4516-830C-EDD20AE94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Demo and Discussion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D763F-7274-41E3-87A3-EE7CA37A4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F42B0C-C466-428F-921C-AB0BBB69D0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0049"/>
            <a:ext cx="12192000" cy="209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64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7111C-CD40-4CE6-9000-580E97E34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E11B83-9939-4A5B-80F5-29F99F54B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8FF58-60CB-44B8-82F4-B7D214986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49F47-6107-4C00-8E3C-16DE15CB4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71785-2482-46BD-8945-D7E1FDCCE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88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231999-B12F-433C-A9DF-9808F2D176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675108-257E-44E4-B1B9-1F7B9B0AD8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42451C-D08B-4EA8-8016-A92E9BDEC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B5A9B3-4541-4C90-868B-B7DD923E2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59FBF-E7D5-441E-94F6-DE9DCAC2A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15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61A0F-B00E-4500-9E95-CCC021D5E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844" y="365125"/>
            <a:ext cx="1021495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7C340-4212-45B9-8180-E121E4E2D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844" y="1825625"/>
            <a:ext cx="10214956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198ED1-407F-4446-9888-E7493E9808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975186" y="2975186"/>
            <a:ext cx="6858000" cy="907627"/>
          </a:xfrm>
          <a:prstGeom prst="rect">
            <a:avLst/>
          </a:prstGeom>
          <a:effectLst/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EE4D4B6-DF2E-4490-AD75-037BB5824C48}"/>
              </a:ext>
            </a:extLst>
          </p:cNvPr>
          <p:cNvSpPr/>
          <p:nvPr userDrawn="1"/>
        </p:nvSpPr>
        <p:spPr>
          <a:xfrm>
            <a:off x="11887200" y="0"/>
            <a:ext cx="304800" cy="6858000"/>
          </a:xfrm>
          <a:prstGeom prst="rect">
            <a:avLst/>
          </a:prstGeom>
          <a:solidFill>
            <a:srgbClr val="E7E7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3F9B896F-7F60-4CDB-ABEF-A93F120BF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7E99D887-4DC7-40B4-90E6-011519BF4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Demo and Discussion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60CD436-FF84-499B-B03D-8969BC4D0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12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97D5-46AE-4230-B8B4-681BD764D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94B186-0971-45B5-9F7B-CEBC2B9A1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45882-1D0F-4FE4-84A9-40DAD7F6C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E6085-0CA4-4CA7-B296-2884D07CC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C5D6D-71AA-429A-844D-AC69BC136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74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48117-1B72-4687-A4A3-83FF67F8C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AF29C-AB06-4F34-B69D-97B94A522C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4C6C51-7A2E-4491-8996-9CAECCE2F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E6B417-180A-4332-B3CD-22604C00B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4309FC-F921-4BD1-864F-BE6E4046E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5D909F-C94A-492E-90FC-BF82CD867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022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221BA-DC00-4F53-998C-15A2E0F57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16588-30BA-49EE-9734-EB7D21F23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6C66E-60B0-4974-A002-6F603AC98C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4BF830-BD3F-4DAA-ACF5-4833F426C0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42EE6F-4CC5-442F-AF98-C70911724D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63E034-C4F1-45EC-9EBE-CC615CED6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55D59F-2D0F-402B-9956-2BE62E369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EB6ED4-F1F7-45D1-9F61-D72E5D869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79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12A2F-D471-4F04-BC7A-506D0274A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71333F-6D45-4E43-A28D-71E30D167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59F87-83C3-4F77-918D-0C6AA4B4F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2BCE7-5280-42B2-8FE1-37C65E7A3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53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A47011-0CE2-4C1A-8EFF-890A031CC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71D48D-0385-43A1-A0C9-76ECEECEE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D7F592-2710-41FB-A825-10E591D2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384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10C0D-89E5-4D06-B73B-F5A797937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89134-172C-472B-8007-58415A15A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7C9508-5402-45F5-A9E2-1002A3A4B0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92EE55-9252-49E2-98AE-B1C79415A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5457C2-280D-4C7F-B85E-05D263846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78A468-33A3-4C25-9037-223A542A4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9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2050E-5D39-4A5D-A61E-D159E29BA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AAE3F7-7639-4698-ADE2-07DF9C158E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D9C930-8146-4ABB-B8C8-BADFEC194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06F335-57A7-4707-98B6-7A389908D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FB30D-8840-442A-A254-596A6AE69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995A83-84D1-45E8-8EAE-F8B7DC879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556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57A766-74E5-460A-B3B9-345F5287C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B90496-64ED-4BD5-B024-8BD334BD6B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D1DF2-1407-4E5D-A8E8-0745CBE659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7EA03-F201-4E1B-B483-732B6715D832}" type="datetimeFigureOut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08F88-8739-4687-8ECB-5D8F273DE7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412C6-94E2-49E9-B8A8-5329FF03DE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A6C9B-0C09-47B6-8C53-BB5FCC6B8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9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studio.com/products/rstudio/download/" TargetMode="External"/><Relationship Id="rId2" Type="http://schemas.openxmlformats.org/officeDocument/2006/relationships/hyperlink" Target="https://www.r-project.org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9D0C0-3F3C-4395-BA86-FB91E73F0E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42928"/>
            <a:ext cx="9144000" cy="2042110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 to R </a:t>
            </a:r>
            <a:br>
              <a:rPr lang="en-US" dirty="0"/>
            </a:br>
            <a:r>
              <a:rPr lang="en-US" dirty="0"/>
              <a:t>from a SAS User’s Perspective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A1D93-E314-4D62-ACD6-A33893577E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99148" y="4508417"/>
            <a:ext cx="9144000" cy="1655762"/>
          </a:xfrm>
        </p:spPr>
        <p:txBody>
          <a:bodyPr/>
          <a:lstStyle/>
          <a:p>
            <a:r>
              <a:rPr lang="en-US" dirty="0"/>
              <a:t>By David Bosak</a:t>
            </a:r>
          </a:p>
        </p:txBody>
      </p:sp>
    </p:spTree>
    <p:extLst>
      <p:ext uri="{BB962C8B-B14F-4D97-AF65-F5344CB8AC3E}">
        <p14:creationId xmlns:p14="http://schemas.microsoft.com/office/powerpoint/2010/main" val="3653034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E746D-FE28-4490-9AB0-335B6292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844" y="365125"/>
            <a:ext cx="10585930" cy="1325563"/>
          </a:xfrm>
        </p:spPr>
        <p:txBody>
          <a:bodyPr/>
          <a:lstStyle/>
          <a:p>
            <a:r>
              <a:rPr lang="en-US" dirty="0"/>
              <a:t>Base R vs. </a:t>
            </a:r>
            <a:r>
              <a:rPr lang="en-US" dirty="0" err="1"/>
              <a:t>Tidyverse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EE253E-3E2C-BC00-B134-D991711276DD}"/>
              </a:ext>
            </a:extLst>
          </p:cNvPr>
          <p:cNvSpPr/>
          <p:nvPr/>
        </p:nvSpPr>
        <p:spPr>
          <a:xfrm>
            <a:off x="1232747" y="1496907"/>
            <a:ext cx="4670352" cy="48943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B46285C-B13C-3FAD-EED6-B61A5D802D48}"/>
              </a:ext>
            </a:extLst>
          </p:cNvPr>
          <p:cNvSpPr/>
          <p:nvPr/>
        </p:nvSpPr>
        <p:spPr>
          <a:xfrm>
            <a:off x="6509312" y="1496907"/>
            <a:ext cx="4802154" cy="48943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38B019-1EDB-2A92-5655-50BFF2E16B4F}"/>
              </a:ext>
            </a:extLst>
          </p:cNvPr>
          <p:cNvSpPr/>
          <p:nvPr/>
        </p:nvSpPr>
        <p:spPr>
          <a:xfrm>
            <a:off x="1821603" y="1677882"/>
            <a:ext cx="3392840" cy="3277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Base 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6793CC-15D0-E116-C5A1-B4CE5FC3CBC4}"/>
              </a:ext>
            </a:extLst>
          </p:cNvPr>
          <p:cNvSpPr/>
          <p:nvPr/>
        </p:nvSpPr>
        <p:spPr>
          <a:xfrm>
            <a:off x="7312413" y="1677883"/>
            <a:ext cx="3392840" cy="3277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Tidyverse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97E175-637F-3FF7-003F-823BAED02A70}"/>
              </a:ext>
            </a:extLst>
          </p:cNvPr>
          <p:cNvSpPr txBox="1"/>
          <p:nvPr/>
        </p:nvSpPr>
        <p:spPr>
          <a:xfrm>
            <a:off x="1454943" y="2384213"/>
            <a:ext cx="422595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- Maintained by R Core Team</a:t>
            </a:r>
          </a:p>
          <a:p>
            <a:r>
              <a:rPr lang="en-US" sz="2400" dirty="0"/>
              <a:t>- Characterized by: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Stability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Backward Compatibility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Minimal Documentation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Preferred by Old-Time R Users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No dependencies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00D6CD-DD5B-D3A3-B396-D88D475419F4}"/>
              </a:ext>
            </a:extLst>
          </p:cNvPr>
          <p:cNvSpPr txBox="1"/>
          <p:nvPr/>
        </p:nvSpPr>
        <p:spPr>
          <a:xfrm>
            <a:off x="6824732" y="2384213"/>
            <a:ext cx="44867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- Maintained by RStudio</a:t>
            </a:r>
          </a:p>
          <a:p>
            <a:r>
              <a:rPr lang="en-US" sz="2400" dirty="0"/>
              <a:t>- Characterized by: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Fast Evolution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Frequent Breaking Changes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Better Documentation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Preferred by Newer R Users</a:t>
            </a:r>
          </a:p>
          <a:p>
            <a:pPr marL="285750" indent="-285750">
              <a:buFontTx/>
              <a:buChar char="-"/>
            </a:pPr>
            <a:r>
              <a:rPr lang="en-US" sz="2400" dirty="0"/>
              <a:t>Dependent on Base R</a:t>
            </a:r>
          </a:p>
        </p:txBody>
      </p:sp>
    </p:spTree>
    <p:extLst>
      <p:ext uri="{BB962C8B-B14F-4D97-AF65-F5344CB8AC3E}">
        <p14:creationId xmlns:p14="http://schemas.microsoft.com/office/powerpoint/2010/main" val="660584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3A974-1E87-B10A-B839-47A8AE83B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56A06-73E5-40AE-D8E3-4C9EEA0F8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Install R:                                                                                  </a:t>
            </a:r>
            <a:r>
              <a:rPr lang="en-US" dirty="0">
                <a:hlinkClick r:id="rId2"/>
              </a:rPr>
              <a:t>https://www.r-project.org/</a:t>
            </a:r>
            <a:endParaRPr lang="en-US" dirty="0"/>
          </a:p>
          <a:p>
            <a:endParaRPr lang="en-US" dirty="0"/>
          </a:p>
          <a:p>
            <a:r>
              <a:rPr lang="en-US" dirty="0"/>
              <a:t>Install RStudio: </a:t>
            </a:r>
            <a:r>
              <a:rPr lang="en-US" dirty="0">
                <a:hlinkClick r:id="rId3"/>
              </a:rPr>
              <a:t>https://www.rstudio.com/products/rstudio/download/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942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EB214-BB65-5502-505B-1A462F053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6587" y="1833563"/>
            <a:ext cx="9144000" cy="3497050"/>
          </a:xfrm>
        </p:spPr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291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D75ED-321A-4572-965B-C4718CD9D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1074" y="2141037"/>
            <a:ext cx="9144000" cy="2387600"/>
          </a:xfrm>
        </p:spPr>
        <p:txBody>
          <a:bodyPr/>
          <a:lstStyle/>
          <a:p>
            <a:r>
              <a:rPr lang="en-US" dirty="0"/>
              <a:t>Questions/Discussion</a:t>
            </a:r>
          </a:p>
        </p:txBody>
      </p:sp>
    </p:spTree>
    <p:extLst>
      <p:ext uri="{BB962C8B-B14F-4D97-AF65-F5344CB8AC3E}">
        <p14:creationId xmlns:p14="http://schemas.microsoft.com/office/powerpoint/2010/main" val="1422622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7F623-4164-C2C7-8FB9-B5A983639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6CCA6-7F30-368B-EFCA-B4DCE41CC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6497" y="1771438"/>
            <a:ext cx="10214956" cy="4351338"/>
          </a:xfrm>
        </p:spPr>
        <p:txBody>
          <a:bodyPr>
            <a:normAutofit/>
          </a:bodyPr>
          <a:lstStyle/>
          <a:p>
            <a:r>
              <a:rPr lang="en-US" sz="4000" dirty="0"/>
              <a:t>Brief History of R</a:t>
            </a:r>
          </a:p>
          <a:p>
            <a:r>
              <a:rPr lang="en-US" sz="4000" dirty="0"/>
              <a:t>Comparison of SAS and R</a:t>
            </a:r>
          </a:p>
          <a:p>
            <a:r>
              <a:rPr lang="en-US" sz="4000" dirty="0"/>
              <a:t>Demo R Studio</a:t>
            </a:r>
          </a:p>
          <a:p>
            <a:r>
              <a:rPr lang="en-US" sz="4000" dirty="0"/>
              <a:t>Basics of the R Language</a:t>
            </a:r>
          </a:p>
        </p:txBody>
      </p:sp>
    </p:spTree>
    <p:extLst>
      <p:ext uri="{BB962C8B-B14F-4D97-AF65-F5344CB8AC3E}">
        <p14:creationId xmlns:p14="http://schemas.microsoft.com/office/powerpoint/2010/main" val="2002804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01D6F-2F14-AABD-B01E-C1A29D747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Brief History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EED1290-52DC-F8F4-2D00-71AD2E908B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1903810"/>
              </p:ext>
            </p:extLst>
          </p:nvPr>
        </p:nvGraphicFramePr>
        <p:xfrm>
          <a:off x="1275131" y="1384655"/>
          <a:ext cx="10334362" cy="4992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747">
                  <a:extLst>
                    <a:ext uri="{9D8B030D-6E8A-4147-A177-3AD203B41FA5}">
                      <a16:colId xmlns:a16="http://schemas.microsoft.com/office/drawing/2014/main" val="3862083792"/>
                    </a:ext>
                  </a:extLst>
                </a:gridCol>
                <a:gridCol w="8506615">
                  <a:extLst>
                    <a:ext uri="{9D8B030D-6E8A-4147-A177-3AD203B41FA5}">
                      <a16:colId xmlns:a16="http://schemas.microsoft.com/office/drawing/2014/main" val="3682640617"/>
                    </a:ext>
                  </a:extLst>
                </a:gridCol>
              </a:tblGrid>
              <a:tr h="511767">
                <a:tc>
                  <a:txBody>
                    <a:bodyPr/>
                    <a:lstStyle/>
                    <a:p>
                      <a:r>
                        <a:rPr lang="en-US" dirty="0"/>
                        <a:t>Decade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Significant Events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937041"/>
                  </a:ext>
                </a:extLst>
              </a:tr>
              <a:tr h="1720538">
                <a:tc>
                  <a:txBody>
                    <a:bodyPr/>
                    <a:lstStyle/>
                    <a:p>
                      <a:r>
                        <a:rPr lang="en-US" sz="2400" dirty="0"/>
                        <a:t>1970s and 1980s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Origins at Bell Labs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S written to perform statistics on Unix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Team included Rick Becker and John Chambers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000474"/>
                  </a:ext>
                </a:extLst>
              </a:tr>
              <a:tr h="2760245">
                <a:tc>
                  <a:txBody>
                    <a:bodyPr/>
                    <a:lstStyle/>
                    <a:p>
                      <a:r>
                        <a:rPr lang="en-US" sz="2400" dirty="0"/>
                        <a:t>1990s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R written by Ross Ihaka and Robert Gentleman as Open Source S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Comprehensive R Archive Network (CRAN) formed to share packages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3200" dirty="0"/>
                        <a:t>R Core team formed to continue development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0748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528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01D6F-2F14-AABD-B01E-C1A29D747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Brief History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EED1290-52DC-F8F4-2D00-71AD2E908B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1281742"/>
              </p:ext>
            </p:extLst>
          </p:nvPr>
        </p:nvGraphicFramePr>
        <p:xfrm>
          <a:off x="1275131" y="1384655"/>
          <a:ext cx="10334362" cy="5205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747">
                  <a:extLst>
                    <a:ext uri="{9D8B030D-6E8A-4147-A177-3AD203B41FA5}">
                      <a16:colId xmlns:a16="http://schemas.microsoft.com/office/drawing/2014/main" val="3862083792"/>
                    </a:ext>
                  </a:extLst>
                </a:gridCol>
                <a:gridCol w="8506615">
                  <a:extLst>
                    <a:ext uri="{9D8B030D-6E8A-4147-A177-3AD203B41FA5}">
                      <a16:colId xmlns:a16="http://schemas.microsoft.com/office/drawing/2014/main" val="3682640617"/>
                    </a:ext>
                  </a:extLst>
                </a:gridCol>
              </a:tblGrid>
              <a:tr h="397541">
                <a:tc>
                  <a:txBody>
                    <a:bodyPr/>
                    <a:lstStyle/>
                    <a:p>
                      <a:r>
                        <a:rPr lang="en-US" dirty="0"/>
                        <a:t>Decade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Significant Events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937041"/>
                  </a:ext>
                </a:extLst>
              </a:tr>
              <a:tr h="2342106">
                <a:tc>
                  <a:txBody>
                    <a:bodyPr/>
                    <a:lstStyle/>
                    <a:p>
                      <a:r>
                        <a:rPr lang="en-US" sz="2400" dirty="0"/>
                        <a:t>2000s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R Foundation formed to fund Base R development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Hadley Wickham writes </a:t>
                      </a:r>
                      <a:r>
                        <a:rPr lang="en-US" sz="3200" dirty="0" err="1"/>
                        <a:t>ggplot</a:t>
                      </a:r>
                      <a:r>
                        <a:rPr lang="en-US" sz="3200" dirty="0"/>
                        <a:t> at Iowa State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0803887"/>
                  </a:ext>
                </a:extLst>
              </a:tr>
              <a:tr h="2466151">
                <a:tc>
                  <a:txBody>
                    <a:bodyPr/>
                    <a:lstStyle/>
                    <a:p>
                      <a:r>
                        <a:rPr lang="en-US" sz="2400" dirty="0"/>
                        <a:t>2010s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RStudio founded by J.J. Allaire 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/>
                        <a:t>J.J. Allaire hires Hadley Wickham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3200" dirty="0" err="1"/>
                        <a:t>Tidyverse</a:t>
                      </a:r>
                      <a:r>
                        <a:rPr lang="en-US" sz="3200" dirty="0"/>
                        <a:t> development begins at RStudio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90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530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E746D-FE28-4490-9AB0-335B6292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844" y="365125"/>
            <a:ext cx="10585930" cy="1325563"/>
          </a:xfrm>
        </p:spPr>
        <p:txBody>
          <a:bodyPr/>
          <a:lstStyle/>
          <a:p>
            <a:r>
              <a:rPr lang="en-US" dirty="0"/>
              <a:t>Similarities between SAS and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1FE11-7BEB-439A-A914-80327601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844" y="1825625"/>
            <a:ext cx="10214956" cy="4948154"/>
          </a:xfrm>
        </p:spPr>
        <p:txBody>
          <a:bodyPr>
            <a:normAutofit/>
          </a:bodyPr>
          <a:lstStyle/>
          <a:p>
            <a:r>
              <a:rPr lang="en-US" sz="3200" dirty="0"/>
              <a:t>Both written for purpose of performing statistics</a:t>
            </a:r>
          </a:p>
          <a:p>
            <a:endParaRPr lang="en-US" sz="3200" dirty="0"/>
          </a:p>
          <a:p>
            <a:r>
              <a:rPr lang="en-US" sz="3200" dirty="0"/>
              <a:t>Both Interpreted languages </a:t>
            </a:r>
          </a:p>
          <a:p>
            <a:pPr lvl="1"/>
            <a:r>
              <a:rPr lang="en-US" sz="2800" dirty="0"/>
              <a:t>Don’t require compilation</a:t>
            </a:r>
          </a:p>
          <a:p>
            <a:endParaRPr lang="en-US" sz="3200" dirty="0"/>
          </a:p>
          <a:p>
            <a:r>
              <a:rPr lang="en-US" sz="3200" dirty="0"/>
              <a:t>Both have a “Base” version of the software</a:t>
            </a:r>
          </a:p>
          <a:p>
            <a:endParaRPr lang="en-US" sz="3200" dirty="0"/>
          </a:p>
          <a:p>
            <a:r>
              <a:rPr lang="en-US" sz="3200" dirty="0"/>
              <a:t>Both have optional modules to provide enhanced features</a:t>
            </a:r>
          </a:p>
          <a:p>
            <a:pPr lvl="1"/>
            <a:r>
              <a:rPr lang="en-US" sz="2800" dirty="0"/>
              <a:t>Licenses vs. Packages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36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E746D-FE28-4490-9AB0-335B6292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844" y="365125"/>
            <a:ext cx="10585930" cy="1325563"/>
          </a:xfrm>
        </p:spPr>
        <p:txBody>
          <a:bodyPr/>
          <a:lstStyle/>
          <a:p>
            <a:r>
              <a:rPr lang="en-US" dirty="0"/>
              <a:t>Differences between SAS and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1FE11-7BEB-439A-A914-80327601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844" y="1594184"/>
            <a:ext cx="10214956" cy="5179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Ownership</a:t>
            </a:r>
          </a:p>
          <a:p>
            <a:pPr lvl="1"/>
            <a:r>
              <a:rPr lang="en-US" dirty="0"/>
              <a:t>SAS is commercial software owned by a private company</a:t>
            </a:r>
          </a:p>
          <a:p>
            <a:pPr lvl="1"/>
            <a:r>
              <a:rPr lang="en-US" dirty="0"/>
              <a:t>R is open source run by a non-profit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Development Model</a:t>
            </a:r>
          </a:p>
          <a:p>
            <a:pPr lvl="1"/>
            <a:r>
              <a:rPr lang="en-US" dirty="0"/>
              <a:t>SAS has centralized, authoritative design team</a:t>
            </a:r>
          </a:p>
          <a:p>
            <a:pPr lvl="1"/>
            <a:r>
              <a:rPr lang="en-US" dirty="0"/>
              <a:t>R is decentralized and authority is distributed amongst various groups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dirty="0"/>
              <a:t>Maturity</a:t>
            </a:r>
          </a:p>
          <a:p>
            <a:pPr lvl="1"/>
            <a:r>
              <a:rPr lang="en-US" dirty="0"/>
              <a:t>SAS is mature, stable and well-rounded</a:t>
            </a:r>
          </a:p>
          <a:p>
            <a:pPr lvl="1"/>
            <a:r>
              <a:rPr lang="en-US" dirty="0"/>
              <a:t>R is more uneven: cutting edge in some areas and lagging in others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9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260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E746D-FE28-4490-9AB0-335B6292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844" y="365125"/>
            <a:ext cx="10585930" cy="1325563"/>
          </a:xfrm>
        </p:spPr>
        <p:txBody>
          <a:bodyPr/>
          <a:lstStyle/>
          <a:p>
            <a:r>
              <a:rPr lang="en-US" dirty="0"/>
              <a:t>Differences between SAS and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1FE11-7BEB-439A-A914-80327601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897" y="1313280"/>
            <a:ext cx="10214956" cy="51795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dirty="0"/>
              <a:t>Syntax</a:t>
            </a:r>
          </a:p>
          <a:p>
            <a:pPr lvl="1"/>
            <a:r>
              <a:rPr lang="en-US" dirty="0"/>
              <a:t>SAS is procedural and uses a keyword-based syntax</a:t>
            </a:r>
          </a:p>
          <a:p>
            <a:pPr lvl="1"/>
            <a:r>
              <a:rPr lang="en-US" dirty="0"/>
              <a:t>R is functional and uses a C-like syntax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Data Processing Style</a:t>
            </a:r>
          </a:p>
          <a:p>
            <a:pPr lvl="1"/>
            <a:r>
              <a:rPr lang="en-US" dirty="0"/>
              <a:t>SAS processes data row by row</a:t>
            </a:r>
          </a:p>
          <a:p>
            <a:pPr lvl="1"/>
            <a:r>
              <a:rPr lang="en-US" dirty="0"/>
              <a:t>R processes data column by column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Error Handling</a:t>
            </a:r>
          </a:p>
          <a:p>
            <a:pPr lvl="1"/>
            <a:r>
              <a:rPr lang="en-US" dirty="0"/>
              <a:t>SAS errors are sent to log and don’t stop execution</a:t>
            </a:r>
          </a:p>
          <a:p>
            <a:pPr lvl="1"/>
            <a:r>
              <a:rPr lang="en-US" dirty="0"/>
              <a:t>R errors are interactive and stop execution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883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E746D-FE28-4490-9AB0-335B6292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844" y="365125"/>
            <a:ext cx="10585930" cy="1325563"/>
          </a:xfrm>
        </p:spPr>
        <p:txBody>
          <a:bodyPr/>
          <a:lstStyle/>
          <a:p>
            <a:r>
              <a:rPr lang="en-US" dirty="0"/>
              <a:t>Differences between SAS and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1FE11-7BEB-439A-A914-80327601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6897" y="1313280"/>
            <a:ext cx="10214956" cy="51795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dirty="0"/>
              <a:t>Case Sensitivity</a:t>
            </a:r>
          </a:p>
          <a:p>
            <a:pPr lvl="1"/>
            <a:r>
              <a:rPr lang="en-US" dirty="0"/>
              <a:t>SAS is case insensitive</a:t>
            </a:r>
          </a:p>
          <a:p>
            <a:pPr lvl="1"/>
            <a:r>
              <a:rPr lang="en-US" dirty="0"/>
              <a:t>R is case sensitive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Rounding</a:t>
            </a:r>
          </a:p>
          <a:p>
            <a:pPr lvl="1"/>
            <a:r>
              <a:rPr lang="en-US" dirty="0"/>
              <a:t>SAS rounds 5 up</a:t>
            </a:r>
          </a:p>
          <a:p>
            <a:pPr lvl="1"/>
            <a:r>
              <a:rPr lang="en-US" dirty="0"/>
              <a:t>R rounds 5 to even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Macro Language</a:t>
            </a:r>
          </a:p>
          <a:p>
            <a:pPr lvl="1"/>
            <a:r>
              <a:rPr lang="en-US" dirty="0"/>
              <a:t>SAS has a macro language </a:t>
            </a:r>
          </a:p>
          <a:p>
            <a:pPr lvl="1"/>
            <a:r>
              <a:rPr lang="en-US" dirty="0"/>
              <a:t>R has no macro language</a:t>
            </a:r>
          </a:p>
        </p:txBody>
      </p:sp>
    </p:spTree>
    <p:extLst>
      <p:ext uri="{BB962C8B-B14F-4D97-AF65-F5344CB8AC3E}">
        <p14:creationId xmlns:p14="http://schemas.microsoft.com/office/powerpoint/2010/main" val="753034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E746D-FE28-4490-9AB0-335B62925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844" y="365125"/>
            <a:ext cx="10585930" cy="1325563"/>
          </a:xfrm>
        </p:spPr>
        <p:txBody>
          <a:bodyPr/>
          <a:lstStyle/>
          <a:p>
            <a:r>
              <a:rPr lang="en-US" dirty="0"/>
              <a:t>Pros and Cons of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1FE11-7BEB-439A-A914-80327601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0881" y="1223043"/>
            <a:ext cx="10214956" cy="55447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dirty="0"/>
              <a:t>Pros</a:t>
            </a:r>
          </a:p>
          <a:p>
            <a:pPr lvl="1"/>
            <a:r>
              <a:rPr lang="en-US" dirty="0"/>
              <a:t>R is low cost</a:t>
            </a:r>
          </a:p>
          <a:p>
            <a:pPr lvl="1"/>
            <a:r>
              <a:rPr lang="en-US" dirty="0"/>
              <a:t>R has functions</a:t>
            </a:r>
          </a:p>
          <a:p>
            <a:pPr lvl="1"/>
            <a:r>
              <a:rPr lang="en-US" dirty="0"/>
              <a:t>R is somewhat object-oriented</a:t>
            </a:r>
          </a:p>
          <a:p>
            <a:pPr lvl="1"/>
            <a:r>
              <a:rPr lang="en-US" dirty="0"/>
              <a:t>R runs in memory and can be faster for some things</a:t>
            </a:r>
          </a:p>
          <a:p>
            <a:pPr lvl="1"/>
            <a:r>
              <a:rPr lang="en-US" dirty="0"/>
              <a:t>R graphics are popular and relatively easy to use</a:t>
            </a:r>
          </a:p>
          <a:p>
            <a:pPr lvl="1"/>
            <a:r>
              <a:rPr lang="en-US" dirty="0"/>
              <a:t>R can be changed/enhanced/specialized via packages and CRAN</a:t>
            </a:r>
          </a:p>
          <a:p>
            <a:pPr marL="0" indent="0">
              <a:buNone/>
            </a:pPr>
            <a:r>
              <a:rPr lang="en-US" dirty="0"/>
              <a:t>Cons</a:t>
            </a:r>
          </a:p>
          <a:p>
            <a:pPr lvl="1"/>
            <a:r>
              <a:rPr lang="en-US" dirty="0"/>
              <a:t>R has no tech support</a:t>
            </a:r>
          </a:p>
          <a:p>
            <a:pPr lvl="1"/>
            <a:r>
              <a:rPr lang="en-US" dirty="0"/>
              <a:t>R documentation is not as good as SAS</a:t>
            </a:r>
          </a:p>
          <a:p>
            <a:pPr lvl="1"/>
            <a:r>
              <a:rPr lang="en-US" dirty="0"/>
              <a:t>Default parameters for statistical routines are different in R</a:t>
            </a:r>
          </a:p>
          <a:p>
            <a:pPr lvl="1"/>
            <a:r>
              <a:rPr lang="en-US" dirty="0"/>
              <a:t>R can’t create SAS datasets very well</a:t>
            </a:r>
          </a:p>
          <a:p>
            <a:pPr lvl="1"/>
            <a:r>
              <a:rPr lang="en-US" dirty="0"/>
              <a:t>R has no automatic log</a:t>
            </a:r>
          </a:p>
          <a:p>
            <a:pPr lvl="1"/>
            <a:r>
              <a:rPr lang="en-US" dirty="0"/>
              <a:t>R has no native concepts of a format, a </a:t>
            </a:r>
            <a:r>
              <a:rPr lang="en-US" dirty="0" err="1"/>
              <a:t>libname</a:t>
            </a:r>
            <a:r>
              <a:rPr lang="en-US" dirty="0"/>
              <a:t>, or a </a:t>
            </a:r>
            <a:r>
              <a:rPr lang="en-US" dirty="0" err="1"/>
              <a:t>datastep</a:t>
            </a:r>
            <a:endParaRPr lang="en-US" dirty="0"/>
          </a:p>
          <a:p>
            <a:pPr lvl="1"/>
            <a:r>
              <a:rPr lang="en-US" dirty="0"/>
              <a:t>R has no native equivalent to Proc Report and ODS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30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7492</TotalTime>
  <Words>524</Words>
  <Application>Microsoft Office PowerPoint</Application>
  <PresentationFormat>Widescreen</PresentationFormat>
  <Paragraphs>117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Introduction to R  from a SAS User’s Perspective</vt:lpstr>
      <vt:lpstr>Agenda</vt:lpstr>
      <vt:lpstr>Brief History</vt:lpstr>
      <vt:lpstr>Brief History</vt:lpstr>
      <vt:lpstr>Similarities between SAS and R</vt:lpstr>
      <vt:lpstr>Differences between SAS and R</vt:lpstr>
      <vt:lpstr>Differences between SAS and R</vt:lpstr>
      <vt:lpstr>Differences between SAS and R</vt:lpstr>
      <vt:lpstr>Pros and Cons of R</vt:lpstr>
      <vt:lpstr>Base R vs. Tidyverse</vt:lpstr>
      <vt:lpstr>Installation</vt:lpstr>
      <vt:lpstr>Demo </vt:lpstr>
      <vt:lpstr>Questions/Discussion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Bosak</dc:creator>
  <cp:lastModifiedBy>David Bosak</cp:lastModifiedBy>
  <cp:revision>34</cp:revision>
  <dcterms:created xsi:type="dcterms:W3CDTF">2022-01-19T18:27:32Z</dcterms:created>
  <dcterms:modified xsi:type="dcterms:W3CDTF">2026-05-13T15:55:54Z</dcterms:modified>
</cp:coreProperties>
</file>